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43"/>
  </p:notesMasterIdLst>
  <p:sldIdLst>
    <p:sldId id="256" r:id="rId3"/>
    <p:sldId id="257" r:id="rId4"/>
    <p:sldId id="258" r:id="rId5"/>
    <p:sldId id="260" r:id="rId6"/>
    <p:sldId id="261" r:id="rId7"/>
    <p:sldId id="262" r:id="rId8"/>
    <p:sldId id="295" r:id="rId9"/>
    <p:sldId id="259" r:id="rId10"/>
    <p:sldId id="265" r:id="rId11"/>
    <p:sldId id="267" r:id="rId12"/>
    <p:sldId id="268" r:id="rId13"/>
    <p:sldId id="269" r:id="rId14"/>
    <p:sldId id="273" r:id="rId15"/>
    <p:sldId id="264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305" r:id="rId34"/>
    <p:sldId id="299" r:id="rId35"/>
    <p:sldId id="300" r:id="rId36"/>
    <p:sldId id="301" r:id="rId37"/>
    <p:sldId id="304" r:id="rId38"/>
    <p:sldId id="302" r:id="rId39"/>
    <p:sldId id="303" r:id="rId40"/>
    <p:sldId id="297" r:id="rId41"/>
    <p:sldId id="298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Trebuchet MS" panose="020B070302020209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jxBKUMqKK+P1T+s4joDTbQgaCI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66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28479598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6" name="Google Shape;406;g2828479598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28479598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g2828479598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2" name="Google Shape;4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828479598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g2828479598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8" name="Google Shape;4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6" name="Google Shape;4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1" name="Google Shape;5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8" name="Google Shape;5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5" name="Google Shape;5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0" name="Google Shape;5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3" name="Google Shape;5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9" name="Google Shape;5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6" name="Google Shape;5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8" name="Google Shape;6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828479598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2828479598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0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3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3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</p:sp>
      <p:sp>
        <p:nvSpPr>
          <p:cNvPr id="110" name="Google Shape;110;p53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4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z podpisem">
  <p:cSld name="Oferta z podpise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5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5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5" name="Google Shape;135;p5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pl-PL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5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pl-PL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6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6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6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6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">
  <p:cSld name="3 kolumn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7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 obrazu">
  <p:cSld name="3 kolumna obrazu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8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8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58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70" name="Google Shape;170;p58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58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73" name="Google Shape;173;p58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58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76" name="Google Shape;176;p58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5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9"/>
          <p:cNvSpPr txBox="1">
            <a:spLocks noGrp="1"/>
          </p:cNvSpPr>
          <p:nvPr>
            <p:ph type="body" idx="1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0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0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0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0"/>
          <p:cNvSpPr txBox="1">
            <a:spLocks noGrp="1"/>
          </p:cNvSpPr>
          <p:nvPr>
            <p:ph type="body" idx="1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0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0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1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1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6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231" name="Google Shape;231;p61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61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61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61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61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2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2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6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3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5" name="Google Shape;245;p63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6" name="Google Shape;246;p6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5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6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6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9" name="Google Shape;269;p6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67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76" name="Google Shape;276;p6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68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6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 z podpisem">
  <p:cSld name="Oferta z podpisem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9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9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88" name="Google Shape;288;p69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6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92" name="Google Shape;292;p69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9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0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0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7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 cytatu">
  <p:cSld name="Karta nazwy cytatu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1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1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03" name="Google Shape;303;p71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7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7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07" name="Google Shape;307;p71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l-PL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wda lub fałsz">
  <p:cSld name="Prawda lub fałsz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2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2" name="Google Shape;312;p72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7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3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9" name="Google Shape;319;p7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4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4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25" name="Google Shape;325;p7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7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7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7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5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0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0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0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2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</p:sp>
      <p:sp>
        <p:nvSpPr>
          <p:cNvPr id="99" name="Google Shape;99;p52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5A5A"/>
            </a:gs>
            <a:gs pos="50000">
              <a:srgbClr val="556B8B"/>
            </a:gs>
            <a:gs pos="100000">
              <a:srgbClr val="304C1C"/>
            </a:gs>
          </a:gsLst>
          <a:lin ang="25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9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2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0" name="Google Shape;200;p4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4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4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4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4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"/>
          <p:cNvSpPr txBox="1">
            <a:spLocks noGrp="1"/>
          </p:cNvSpPr>
          <p:nvPr>
            <p:ph type="ctrTitle" idx="4294967295"/>
          </p:nvPr>
        </p:nvSpPr>
        <p:spPr>
          <a:xfrm>
            <a:off x="0" y="324465"/>
            <a:ext cx="8143875" cy="216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pl-PL" sz="6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Lubuski OWIT  </a:t>
            </a:r>
            <a:endParaRPr sz="36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3" name="Google Shape;3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820" y="4703173"/>
            <a:ext cx="3295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837" y="2381110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695" y="2223177"/>
            <a:ext cx="5174354" cy="3870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28479598d_1_1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PRACOWNICY OWiT </a:t>
            </a:r>
            <a:endParaRPr/>
          </a:p>
        </p:txBody>
      </p:sp>
      <p:sp>
        <p:nvSpPr>
          <p:cNvPr id="409" name="Google Shape;409;g2828479598d_1_13"/>
          <p:cNvSpPr/>
          <p:nvPr/>
        </p:nvSpPr>
        <p:spPr>
          <a:xfrm>
            <a:off x="3048000" y="2967335"/>
            <a:ext cx="609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g2828479598d_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75" y="2057300"/>
            <a:ext cx="5988111" cy="44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2828479598d_1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625" y="2057301"/>
            <a:ext cx="3368298" cy="44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D154756-528C-C0FC-E9A3-A1E6AAA6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549" y="892831"/>
            <a:ext cx="2819644" cy="8016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"/>
          <p:cNvSpPr txBox="1">
            <a:spLocks noGrp="1"/>
          </p:cNvSpPr>
          <p:nvPr>
            <p:ph type="title"/>
          </p:nvPr>
        </p:nvSpPr>
        <p:spPr>
          <a:xfrm>
            <a:off x="680322" y="398206"/>
            <a:ext cx="9613860" cy="162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Grupy odbiorców  wsparcia </a:t>
            </a:r>
            <a:endParaRPr/>
          </a:p>
        </p:txBody>
      </p:sp>
      <p:sp>
        <p:nvSpPr>
          <p:cNvPr id="417" name="Google Shape;417;p10"/>
          <p:cNvSpPr txBox="1">
            <a:spLocks noGrp="1"/>
          </p:cNvSpPr>
          <p:nvPr>
            <p:ph type="body" idx="1"/>
          </p:nvPr>
        </p:nvSpPr>
        <p:spPr>
          <a:xfrm>
            <a:off x="680322" y="2271253"/>
            <a:ext cx="9613860" cy="366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l-PL" sz="2800" dirty="0">
                <a:solidFill>
                  <a:schemeClr val="lt1"/>
                </a:solidFill>
              </a:rPr>
              <a:t>1.Osoby głuche </a:t>
            </a:r>
            <a:r>
              <a:rPr lang="pl-PL" sz="2800" b="1" dirty="0">
                <a:solidFill>
                  <a:schemeClr val="lt1"/>
                </a:solidFill>
              </a:rPr>
              <a:t>słabosłyszące oraz doświadczające problemów w porozumiewaniu się za pomocą mowy.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sz="2400" dirty="0">
                <a:solidFill>
                  <a:schemeClr val="lt1"/>
                </a:solidFill>
              </a:rPr>
              <a:t>2</a:t>
            </a:r>
            <a:r>
              <a:rPr lang="pl-PL" sz="2800" dirty="0">
                <a:solidFill>
                  <a:schemeClr val="lt1"/>
                </a:solidFill>
              </a:rPr>
              <a:t>. Osoby </a:t>
            </a:r>
            <a:r>
              <a:rPr lang="pl-PL" sz="2800" b="1" dirty="0">
                <a:solidFill>
                  <a:schemeClr val="lt1"/>
                </a:solidFill>
              </a:rPr>
              <a:t>niewidome i słabowidzące oraz głucho-niewidome</a:t>
            </a:r>
            <a:r>
              <a:rPr lang="pl-PL" sz="24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l-PL" sz="2800" dirty="0">
                <a:solidFill>
                  <a:schemeClr val="lt1"/>
                </a:solidFill>
              </a:rPr>
              <a:t>3. Osoby z </a:t>
            </a:r>
            <a:r>
              <a:rPr lang="pl-PL" sz="2800" b="1" dirty="0">
                <a:solidFill>
                  <a:schemeClr val="lt1"/>
                </a:solidFill>
              </a:rPr>
              <a:t>niepełnosprawnościami kończyn górnych.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 txBox="1">
            <a:spLocks noGrp="1"/>
          </p:cNvSpPr>
          <p:nvPr>
            <p:ph type="title"/>
          </p:nvPr>
        </p:nvSpPr>
        <p:spPr>
          <a:xfrm>
            <a:off x="762699" y="687325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Formuła uczestnictwa w programie </a:t>
            </a: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604683" y="3159374"/>
            <a:ext cx="1069258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AutoNum type="arabicPeriod"/>
            </a:pPr>
            <a:r>
              <a:rPr lang="pl-PL" sz="2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Osoby skierowane przez  PFRON celem udzielenia wsparcia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pl-PL" sz="2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Osoby zgłaszające się, które posiadają orzeczenie o stopniu niepełnosprawności lub orzeczenie równoważne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ZASADY WYPOŻYCZANIA</a:t>
            </a:r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Sprzęt, urządzenia lub oprogramowania są wypożyczane na okres, który jest niezbędny do </a:t>
            </a:r>
            <a:r>
              <a:rPr lang="pl-PL">
                <a:solidFill>
                  <a:srgbClr val="FFC000"/>
                </a:solidFill>
              </a:rPr>
              <a:t>zwiększania, podtrzymywania lub poprawiania możliwości samodzielnego funkcjonowania </a:t>
            </a:r>
            <a:r>
              <a:rPr lang="pl-PL"/>
              <a:t>-nie dłużej niż 3 miesiące.</a:t>
            </a:r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 W przypadku konieczności przedłużenia okresu wypożyczenia, osoba wypożyczająca składa wniosek.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 Zwrot następuje w ustalonym terminie po sporządzeniu i podpisaniu protokołu zwrotu.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28479598d_1_7"/>
          <p:cNvSpPr txBox="1">
            <a:spLocks noGrp="1"/>
          </p:cNvSpPr>
          <p:nvPr>
            <p:ph type="body" idx="1"/>
          </p:nvPr>
        </p:nvSpPr>
        <p:spPr>
          <a:xfrm>
            <a:off x="625249" y="186675"/>
            <a:ext cx="10329795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3980"/>
              <a:buChar char="▶"/>
            </a:pPr>
            <a:r>
              <a:rPr lang="pl-PL" sz="3100" b="1" dirty="0"/>
              <a:t>Telefony komórkowe do wypożyczenia z większą klawiaturą</a:t>
            </a:r>
            <a:r>
              <a:rPr lang="en-US" sz="3100" b="1" dirty="0"/>
              <a:t>,</a:t>
            </a:r>
            <a:r>
              <a:rPr lang="pl-PL" sz="3100" b="1" dirty="0"/>
              <a:t> </a:t>
            </a:r>
            <a:r>
              <a:rPr lang="en-US" sz="3100" b="1" dirty="0"/>
              <a:t>s</a:t>
            </a:r>
            <a:r>
              <a:rPr lang="pl-PL" sz="3100" b="1" dirty="0" err="1"/>
              <a:t>łuchawki</a:t>
            </a:r>
            <a:r>
              <a:rPr lang="pl-PL" sz="3100" b="1" dirty="0"/>
              <a:t>, tablet</a:t>
            </a:r>
            <a:r>
              <a:rPr lang="en-US" sz="3100" b="1" dirty="0"/>
              <a:t> …</a:t>
            </a:r>
            <a:endParaRPr sz="3100" dirty="0"/>
          </a:p>
        </p:txBody>
      </p:sp>
      <p:pic>
        <p:nvPicPr>
          <p:cNvPr id="390" name="Google Shape;390;g2828479598d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070" y="2317072"/>
            <a:ext cx="4385328" cy="3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4223AEB-3BEE-3DC0-AFFF-C6A7BA214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716" y="2393660"/>
            <a:ext cx="4385328" cy="32815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uniwersalne dla wszystkich rodzajów niepełnosprawności.</a:t>
            </a:r>
            <a:endParaRPr/>
          </a:p>
        </p:txBody>
      </p:sp>
      <p:pic>
        <p:nvPicPr>
          <p:cNvPr id="455" name="Google Shape;4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25" y="2045516"/>
            <a:ext cx="3539274" cy="471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5350" y="2219700"/>
            <a:ext cx="5941852" cy="44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828479598d_1_27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Urządzenie wielofunkcyjne  łączące  funkcje </a:t>
            </a:r>
            <a:r>
              <a:rPr lang="pl-PL" dirty="0">
                <a:solidFill>
                  <a:schemeClr val="accent2"/>
                </a:solidFill>
              </a:rPr>
              <a:t>skanera drukarki, faxu z możliwością sterowania </a:t>
            </a:r>
            <a:r>
              <a:rPr lang="pl-PL" dirty="0" err="1">
                <a:solidFill>
                  <a:schemeClr val="accent2"/>
                </a:solidFill>
              </a:rPr>
              <a:t>wi-fi</a:t>
            </a:r>
            <a:r>
              <a:rPr lang="pl-PL" dirty="0">
                <a:solidFill>
                  <a:schemeClr val="accent2"/>
                </a:solidFill>
              </a:rPr>
              <a:t> za pomocą  smartfonu, tabletu , komputera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Smartfony/ tablety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462" name="Google Shape;462;g2828479598d_1_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42256" y="2524355"/>
            <a:ext cx="2448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828479598d_1_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uniwersalne dla wszystkich rodzajów niepełnosprawności.</a:t>
            </a:r>
            <a:endParaRPr/>
          </a:p>
        </p:txBody>
      </p:sp>
      <p:pic>
        <p:nvPicPr>
          <p:cNvPr id="464" name="Google Shape;464;g2828479598d_1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1363" y="4791071"/>
            <a:ext cx="1940893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828479598d_1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3924" y="4791071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uniwersalne dla wszystkich rodzajów niepełnosprawności</a:t>
            </a:r>
            <a:endParaRPr/>
          </a:p>
        </p:txBody>
      </p:sp>
      <p:sp>
        <p:nvSpPr>
          <p:cNvPr id="471" name="Google Shape;471;p16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Komputery/laptopy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wyposażone w kamerę i mikrofon oraz możliwie największą liczbę interfejsów komunikacyjnych typu Wi-Fi, Bluetooth, itp.</a:t>
            </a:r>
            <a:endParaRPr dirty="0"/>
          </a:p>
        </p:txBody>
      </p:sp>
      <p:pic>
        <p:nvPicPr>
          <p:cNvPr id="472" name="Google Shape;472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1278" y="233687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557" y="4374089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Router w celu uruchomienia łącza internetowego w domu </a:t>
            </a:r>
            <a:endParaRPr/>
          </a:p>
        </p:txBody>
      </p:sp>
      <p:pic>
        <p:nvPicPr>
          <p:cNvPr id="479" name="Google Shape;479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01656" y="3040856"/>
            <a:ext cx="208597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uniwersalne dla wszystkich rodzajów niepełnosprawności.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Słuchawki bezprzewodowe lub przewodowe z aktywna redukcją dźwięków otoczenia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Oprogramowanie – pakiet biurowy – różne aplikacje.</a:t>
            </a:r>
            <a:endParaRPr/>
          </a:p>
        </p:txBody>
      </p:sp>
      <p:pic>
        <p:nvPicPr>
          <p:cNvPr id="486" name="Google Shape;486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57081" y="4136531"/>
            <a:ext cx="1887003" cy="211583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uniwersalne dla wszystkich rodzajów niepełnosprawności.</a:t>
            </a:r>
            <a:endParaRPr/>
          </a:p>
        </p:txBody>
      </p:sp>
      <p:pic>
        <p:nvPicPr>
          <p:cNvPr id="488" name="Google Shape;48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461" y="22847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1328" y="5057771"/>
            <a:ext cx="33147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Projekt realizowany w ramach </a:t>
            </a:r>
            <a:endParaRPr/>
          </a:p>
        </p:txBody>
      </p:sp>
      <p:sp>
        <p:nvSpPr>
          <p:cNvPr id="341" name="Google Shape;341;p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 Programu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Państwowego Funduszu Rehabilitacji Osób Niepełnosprawnych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  </a:t>
            </a:r>
            <a:r>
              <a:rPr lang="pl-PL" sz="4000" dirty="0"/>
              <a:t>”Centra informacyjno-doradcze dla osób z niepełnosprawnością”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dla osób niewidomych i słabowidzących oraz głucho-niewidomych</a:t>
            </a:r>
            <a:endParaRPr/>
          </a:p>
        </p:txBody>
      </p:sp>
      <p:sp>
        <p:nvSpPr>
          <p:cNvPr id="495" name="Google Shape;495;p19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Lupa elektroniczna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Opaska  SiDLY 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Mobilna kamera internetowa</a:t>
            </a:r>
            <a:endParaRPr/>
          </a:p>
        </p:txBody>
      </p:sp>
      <p:pic>
        <p:nvPicPr>
          <p:cNvPr id="496" name="Google Shape;496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60694" y="233687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563" y="468743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1037" y="2719387"/>
            <a:ext cx="32099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4271" y="4754543"/>
            <a:ext cx="1773531" cy="1773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dla osób niewidomych i słabowidzących oraz głucho-niewidomych</a:t>
            </a:r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Odtwarzacz książki mówionej umożliwiający operowanie   osobom o zróżnicowanych potrzebach.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Dyktafon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Switch box</a:t>
            </a:r>
            <a:endParaRPr/>
          </a:p>
        </p:txBody>
      </p:sp>
      <p:pic>
        <p:nvPicPr>
          <p:cNvPr id="506" name="Google Shape;506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37240" y="2336873"/>
            <a:ext cx="24098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1551" y="4735055"/>
            <a:ext cx="2071601" cy="18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0918" y="3897162"/>
            <a:ext cx="3015519" cy="267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Wyposażenie dla osób niewidomych i słabowidzących oraz głucho-niewidomych</a:t>
            </a:r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Oprogramowanie powiększająco-udźwiękawiające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Oprogramowanie udźwiękawiające komputer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Powiększalnik</a:t>
            </a:r>
            <a:endParaRPr/>
          </a:p>
        </p:txBody>
      </p:sp>
      <p:pic>
        <p:nvPicPr>
          <p:cNvPr id="515" name="Google Shape;515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37976" y="2085483"/>
            <a:ext cx="2713606" cy="21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940" y="306496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7976" y="4510482"/>
            <a:ext cx="3130023" cy="234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4335" y="4826990"/>
            <a:ext cx="13906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 Oprogramowanie </a:t>
            </a:r>
            <a:endParaRPr/>
          </a:p>
        </p:txBody>
      </p:sp>
      <p:sp>
        <p:nvSpPr>
          <p:cNvPr id="524" name="Google Shape;524;p22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Umożliwiające przetwarzanie tekst z postaci graficznej na edytowalny tekst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Syntezator mowy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Klawiatura - </a:t>
            </a:r>
            <a:r>
              <a:rPr lang="pl-PL" sz="1800"/>
              <a:t>urządzenia przystosowane do potrzeb i umiejętności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pl-PL" sz="1800"/>
              <a:t> modele z powiększonym opisem na klawiszach, z wersją z podświetleniem</a:t>
            </a:r>
            <a:r>
              <a:rPr lang="pl-PL" sz="1700"/>
              <a:t>.</a:t>
            </a:r>
            <a:endParaRPr/>
          </a:p>
        </p:txBody>
      </p:sp>
      <p:pic>
        <p:nvPicPr>
          <p:cNvPr id="525" name="Google Shape;525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03532" y="2336873"/>
            <a:ext cx="27813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155" y="3790335"/>
            <a:ext cx="1011772" cy="224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75" y="4487405"/>
            <a:ext cx="3559957" cy="198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pl-PL" sz="2800"/>
              <a:t>Dla osób głuchych, słabosłyszących oraz z problemami w porozumiewaniu się za pomocą mowy</a:t>
            </a:r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Aparat fotograficzny do robienia zdjęć do opracowania informacji, instrukcji, komunikatów oraz nagrywania w języku migowym.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Mobilna kamera internetowa do komunikacji na odległość i do streamowania treści w Internecie. Do prowadzenia rozmów online.</a:t>
            </a:r>
            <a:endParaRPr/>
          </a:p>
        </p:txBody>
      </p:sp>
      <p:pic>
        <p:nvPicPr>
          <p:cNvPr id="534" name="Google Shape;534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62050" y="2336873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5951" y="3834119"/>
            <a:ext cx="20288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pl-PL" sz="2800"/>
              <a:t>Dla osób głuchych, słabosłyszących oraz z problemami w porozumiewaniu się za pomocą mowy</a:t>
            </a:r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Smartwatch -przystosowany do zróżnicowanych potrzeb i kompatybilne z systemem Android, iOS.</a:t>
            </a:r>
            <a:endParaRPr/>
          </a:p>
        </p:txBody>
      </p:sp>
      <p:pic>
        <p:nvPicPr>
          <p:cNvPr id="542" name="Google Shape;542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15210" y="2336800"/>
            <a:ext cx="4058868" cy="359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None/>
            </a:pPr>
            <a:r>
              <a:rPr lang="pl-PL" sz="2800"/>
              <a:t>Dla osób głuchych, słabosłyszących oraz z problemami w porozumiewaniu się za pomocą mowy</a:t>
            </a:r>
            <a:endParaRPr/>
          </a:p>
        </p:txBody>
      </p:sp>
      <p:sp>
        <p:nvSpPr>
          <p:cNvPr id="548" name="Google Shape;548;p25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Stacja / pętla indukcyjna dla niedosłyszących </a:t>
            </a:r>
            <a:endParaRPr/>
          </a:p>
        </p:txBody>
      </p:sp>
      <p:pic>
        <p:nvPicPr>
          <p:cNvPr id="549" name="Google Shape;549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1519" y="2450306"/>
            <a:ext cx="42862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Osoby z niepełnosprawnościami kończyn górnych</a:t>
            </a:r>
            <a:endParaRPr/>
          </a:p>
        </p:txBody>
      </p:sp>
      <p:sp>
        <p:nvSpPr>
          <p:cNvPr id="555" name="Google Shape;555;p26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/>
              <a:t>Urządzenie do sterowania komputerem przy użyciu  oczu dla osób, które z różnych względów nie mogą korzystać z rąk w celu obsługi komputera.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556" name="Google Shape;556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45212" y="2336800"/>
            <a:ext cx="3598863" cy="359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3148" y="3488682"/>
            <a:ext cx="1389961" cy="138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Dostępność </a:t>
            </a:r>
            <a:endParaRPr/>
          </a:p>
        </p:txBody>
      </p:sp>
      <p:sp>
        <p:nvSpPr>
          <p:cNvPr id="563" name="Google Shape;563;p27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Od 15.00-18.00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wypożyczalnia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sprzętu dla osób   niepełnosprawnych.  </a:t>
            </a:r>
            <a:endParaRPr dirty="0"/>
          </a:p>
        </p:txBody>
      </p:sp>
      <p:sp>
        <p:nvSpPr>
          <p:cNvPr id="564" name="Google Shape;564;p27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Od 10.00 – 18.00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pl-P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informacja telefoniczna</a:t>
            </a:r>
            <a:br>
              <a:rPr lang="pl-PL" dirty="0"/>
            </a:br>
            <a:r>
              <a:rPr lang="pl-PL" dirty="0"/>
              <a:t> na temat możliwości i zasad korzystania z wypożyczalni.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Czas trwania wsparcia</a:t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501445" y="3105835"/>
            <a:ext cx="1092855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I. Okres 01.09.2022- 31.12.2023 r. 16 miesięcy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II. Okres 01.01.2024- 31.12.2024 r. 12 miesięcy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pl-PL" sz="4800" b="1" dirty="0"/>
              <a:t>O W i T</a:t>
            </a:r>
            <a:endParaRPr dirty="0"/>
          </a:p>
        </p:txBody>
      </p:sp>
      <p:sp>
        <p:nvSpPr>
          <p:cNvPr id="347" name="Google Shape;347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91770" algn="ctr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b="1" dirty="0"/>
          </a:p>
          <a:p>
            <a:pPr marL="285750" lvl="0" indent="-285750" algn="ctr" rtl="0">
              <a:lnSpc>
                <a:spcPct val="100000"/>
              </a:lnSpc>
              <a:spcBef>
                <a:spcPts val="1488"/>
              </a:spcBef>
              <a:spcAft>
                <a:spcPts val="0"/>
              </a:spcAft>
              <a:buSzPct val="80000"/>
              <a:buChar char="▶"/>
            </a:pPr>
            <a:r>
              <a:rPr lang="pl-PL" sz="4800" b="1" dirty="0"/>
              <a:t>Ośrodek Wsparcia i Testów </a:t>
            </a:r>
            <a:endParaRPr dirty="0"/>
          </a:p>
          <a:p>
            <a:pPr marL="285750" lvl="0" indent="-116586" algn="ctr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ct val="79999"/>
              <a:buNone/>
            </a:pPr>
            <a:endParaRPr sz="3600" b="1" dirty="0"/>
          </a:p>
          <a:p>
            <a:pPr marL="285750" lvl="0" indent="-116586" algn="ctr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ct val="79999"/>
              <a:buNone/>
            </a:pPr>
            <a:endParaRPr sz="3600" b="1" dirty="0"/>
          </a:p>
          <a:p>
            <a:pPr marL="285750" lvl="0" indent="-285750" algn="ctr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ct val="79999"/>
              <a:buChar char="▶"/>
            </a:pPr>
            <a:r>
              <a:rPr lang="pl-PL" sz="3600" b="1" dirty="0"/>
              <a:t>w Świebodzinie”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 dirty="0"/>
              <a:t>Działania </a:t>
            </a:r>
            <a:r>
              <a:rPr lang="pl-PL" dirty="0" err="1"/>
              <a:t>OWiT</a:t>
            </a:r>
            <a:endParaRPr dirty="0"/>
          </a:p>
        </p:txBody>
      </p:sp>
      <p:sp>
        <p:nvSpPr>
          <p:cNvPr id="582" name="Google Shape;582;p29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prezentowanie korzyści wynikających ze stosowania technologii asystujących </a:t>
            </a:r>
            <a:endParaRPr dirty="0"/>
          </a:p>
          <a:p>
            <a:pPr marL="457200" lvl="1" indent="0">
              <a:spcBef>
                <a:spcPts val="1000"/>
              </a:spcBef>
              <a:buSzPts val="2400"/>
              <a:buNone/>
            </a:pPr>
            <a:r>
              <a:rPr lang="pl-PL" dirty="0"/>
              <a:t>(wskaźnik 1);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583" name="Google Shape;583;p29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świadczenie porad </a:t>
            </a:r>
            <a:r>
              <a:rPr lang="pl-PL" dirty="0" err="1"/>
              <a:t>OzN</a:t>
            </a:r>
            <a:r>
              <a:rPr lang="pl-PL" dirty="0"/>
              <a:t> w optymalnym wyborze, właściwych do aktualnych potrzeb technologii asystujących i ich prezentacja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Działania OWiT</a:t>
            </a:r>
            <a:endParaRPr/>
          </a:p>
        </p:txBody>
      </p:sp>
      <p:sp>
        <p:nvSpPr>
          <p:cNvPr id="589" name="Google Shape;589;p30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pl-PL">
                <a:solidFill>
                  <a:srgbClr val="FFC000"/>
                </a:solidFill>
              </a:rPr>
              <a:t>prowadzenie wstępnego instruktażu oraz wskazywanie potencjału wykorzystania technologii </a:t>
            </a:r>
            <a:r>
              <a:rPr lang="pl-PL"/>
              <a:t>asystujących w życiu codziennym lub pomoc OzN w wyszukaniu stosowanych szkoleń w tym zakresie (wskaźnik 2);</a:t>
            </a:r>
            <a:endParaRPr/>
          </a:p>
        </p:txBody>
      </p:sp>
      <p:sp>
        <p:nvSpPr>
          <p:cNvPr id="590" name="Google Shape;590;p30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pl-PL" dirty="0">
                <a:solidFill>
                  <a:srgbClr val="FF0000"/>
                </a:solidFill>
              </a:rPr>
              <a:t>wypożyczanie sprzętów, urządzeń i oprogramowania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celu ich testowania przez </a:t>
            </a:r>
            <a:r>
              <a:rPr lang="pl-PL" dirty="0" err="1"/>
              <a:t>OzN</a:t>
            </a:r>
            <a:r>
              <a:rPr lang="pl-PL" dirty="0"/>
              <a:t> poza siedzibą OWiT,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400"/>
              <a:buChar char="•"/>
            </a:pPr>
            <a:r>
              <a:rPr lang="pl-PL" dirty="0">
                <a:solidFill>
                  <a:srgbClr val="FFFF00"/>
                </a:solidFill>
              </a:rPr>
              <a:t>świadczenie porad członkom rodzin </a:t>
            </a:r>
            <a:r>
              <a:rPr lang="pl-PL" dirty="0" err="1">
                <a:solidFill>
                  <a:srgbClr val="FFFF00"/>
                </a:solidFill>
              </a:rPr>
              <a:t>OzN</a:t>
            </a:r>
            <a:r>
              <a:rPr lang="pl-PL" dirty="0">
                <a:solidFill>
                  <a:srgbClr val="FFFF00"/>
                </a:solidFill>
              </a:rPr>
              <a:t> i ich opiekunom, </a:t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dirty="0"/>
              <a:t>ze szczególnym uwzględnieniem zagadnień dotyczących wykorzystania technologii asystujących (wskaźnik 3).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F84A041-46F7-670E-AECA-2C4A7508D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14400"/>
            <a:ext cx="9638165" cy="338030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8B81C54-6D17-CAB1-843A-DD73F8E6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498" y="3895344"/>
            <a:ext cx="2684526" cy="26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DA945-D182-4081-980D-79C3E287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37741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CIDON </a:t>
            </a:r>
            <a:br>
              <a:rPr lang="pl-PL" dirty="0"/>
            </a:br>
            <a:r>
              <a:rPr lang="pl-PL" dirty="0"/>
              <a:t>CENTR</a:t>
            </a:r>
            <a:r>
              <a:rPr lang="en-US" dirty="0"/>
              <a:t>UM</a:t>
            </a:r>
            <a:r>
              <a:rPr lang="pl-PL" dirty="0"/>
              <a:t> INFORMACYJNO-DORADCZE DLA OSÓB </a:t>
            </a:r>
            <a:br>
              <a:rPr lang="pl-PL" dirty="0"/>
            </a:br>
            <a:r>
              <a:rPr lang="pl-PL" dirty="0"/>
              <a:t>Z NIEPEŁNOSPRAWNOŚCIĄ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2A4610-5231-6F42-04B3-CB69D9E2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2565647"/>
            <a:ext cx="9613861" cy="3370542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Zapewnienie możliwości skorzystania przez osobę niepełnosprawną </a:t>
            </a:r>
            <a:br>
              <a:rPr lang="pl-PL" dirty="0"/>
            </a:br>
            <a:r>
              <a:rPr lang="pl-PL" dirty="0"/>
              <a:t>w ośrodku OWiT z profesjonalnej porady i instruktarzu w zakresie doboru technologii wspomagającej oferowanej przez wypożyczalnię utworzoną w ramach programu pt.: </a:t>
            </a:r>
          </a:p>
          <a:p>
            <a:pPr marL="114300" indent="0" algn="ctr">
              <a:buNone/>
            </a:pPr>
            <a:r>
              <a:rPr lang="pl-PL" b="1" dirty="0">
                <a:solidFill>
                  <a:srgbClr val="FFC000"/>
                </a:solidFill>
              </a:rPr>
              <a:t>„Wypożyczalnia technologii wspomagających dla osób z niepełnosprawnością”.</a:t>
            </a:r>
          </a:p>
          <a:p>
            <a:pPr algn="ctr"/>
            <a:endParaRPr lang="pl-PL" dirty="0"/>
          </a:p>
          <a:p>
            <a:endParaRPr lang="pl-PL" dirty="0"/>
          </a:p>
          <a:p>
            <a:pPr marL="11430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849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1743A2-5B60-CC97-DAF1-29EE1952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242497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„Wypożyczalnia technologii wspomagających dla osób z niepełnosprawnością”.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0FEDE6-7E7F-99F2-1792-4985A23A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3346881"/>
            <a:ext cx="9613861" cy="2589307"/>
          </a:xfrm>
        </p:spPr>
        <p:txBody>
          <a:bodyPr/>
          <a:lstStyle/>
          <a:p>
            <a:pPr algn="ctr"/>
            <a:r>
              <a:rPr lang="pl-PL" dirty="0"/>
              <a:t>Okres I – 01.07.2023-31.12.2023 r. -6 miesięcy </a:t>
            </a:r>
          </a:p>
          <a:p>
            <a:pPr algn="ctr"/>
            <a:r>
              <a:rPr lang="pl-PL" dirty="0"/>
              <a:t>Okres II -1.01.2024-31.12.2024 r. -12 miesięcy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5308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408E2-9F65-AEA7-38BE-AA4F4841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Główny zakres działania CIDON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B02E8-3743-B2E7-07B9-1BF667849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2336872"/>
            <a:ext cx="9613861" cy="4009063"/>
          </a:xfrm>
        </p:spPr>
        <p:txBody>
          <a:bodyPr>
            <a:normAutofit fontScale="62500" lnSpcReduction="20000"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pl-PL" sz="2900" dirty="0"/>
              <a:t>Działanie 1. Świadczenie porad osobom z niepełnosprawnościami w OWiT w zakresie doboru technologii wspomagającej oferowanej przez wypożyczalnie utworzone w ramach programu Wypożyczalnia technologii wspomagających dla osób z niepełnosprawnością</a:t>
            </a:r>
          </a:p>
          <a:p>
            <a:pPr marL="114300" indent="0">
              <a:buNone/>
            </a:pPr>
            <a:endParaRPr lang="pl-PL" sz="2900" dirty="0"/>
          </a:p>
          <a:p>
            <a:pPr marL="114300" indent="0">
              <a:buNone/>
            </a:pPr>
            <a:endParaRPr lang="en-US" sz="2900" dirty="0"/>
          </a:p>
          <a:p>
            <a:pPr marL="114300" indent="0">
              <a:buNone/>
            </a:pPr>
            <a:r>
              <a:rPr lang="pl-PL" sz="2900" dirty="0"/>
              <a:t>Liczba porad w I okresie- 30 osób z niepełnosprawnościami </a:t>
            </a:r>
            <a:endParaRPr lang="en-US" sz="2900" dirty="0"/>
          </a:p>
          <a:p>
            <a:pPr marL="114300" indent="0">
              <a:buNone/>
            </a:pPr>
            <a:endParaRPr lang="pl-PL" sz="2900" dirty="0"/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r>
              <a:rPr kumimoji="0" lang="pl-PL" sz="2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/>
              </a:rPr>
              <a:t>Liczba porad w II okresie -50 osób z niepełnosprawnościami 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156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408E2-9F65-AEA7-38BE-AA4F4841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Główny zakres działania CIDON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B02E8-3743-B2E7-07B9-1BF667849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dirty="0"/>
              <a:t>Działanie 2. Prowadzenie instruktaży przez OWiT w zakresie wybranej  technologii wspomagającej oferowanej przez wypożyczalnie utworzone w ramach programu Wypożyczalnia technologii wspomagających dla osób z niepełnosprawnością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852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408E2-9F65-AEA7-38BE-AA4F4841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Główny zakres działania CIDON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B02E8-3743-B2E7-07B9-1BF667849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dirty="0"/>
              <a:t>Zakup technologii wspomagających ( w trakcie) : </a:t>
            </a:r>
          </a:p>
          <a:p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Oprogramowanie Bird  for </a:t>
            </a:r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Ipad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  lub równoważne</a:t>
            </a:r>
          </a:p>
          <a:p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Oprogramowanie </a:t>
            </a:r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Boardmaker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§ </a:t>
            </a:r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Speaking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Dynamically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 Pro - lub równoważne</a:t>
            </a:r>
          </a:p>
          <a:p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Ruby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 HD- lupa elektroniczna- lub równoważne</a:t>
            </a:r>
          </a:p>
          <a:p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Euler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 Science -system translacji brajla  lub równoważne</a:t>
            </a:r>
          </a:p>
          <a:p>
            <a:r>
              <a:rPr lang="pl-PL" sz="2400" b="0" i="0" u="none" strike="noStrike" dirty="0" err="1">
                <a:effectLst/>
                <a:latin typeface="Calibri" panose="020F0502020204030204" pitchFamily="34" charset="0"/>
              </a:rPr>
              <a:t>EduMic</a:t>
            </a:r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- bezprzewodowy system zdalnego mikrofonu lub równoważne</a:t>
            </a:r>
          </a:p>
          <a:p>
            <a:r>
              <a:rPr lang="pl-PL" sz="2400" b="0" i="0" u="none" strike="noStrike" dirty="0">
                <a:effectLst/>
                <a:latin typeface="Calibri" panose="020F0502020204030204" pitchFamily="34" charset="0"/>
              </a:rPr>
              <a:t>Koncentratory tlenu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479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408E2-9F65-AEA7-38BE-AA4F4841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Główny zakres działania CIDON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B02E8-3743-B2E7-07B9-1BF667849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dirty="0"/>
              <a:t>Obsługa platformy SOW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-rejestrowanie osób niepełnosprawnych w systemie SOW za pomocą ankiet ( aktualnie 70 osób, docelowo 130 ) 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-pomoc osobom niepełnosprawnym w wypełnieniu wniosków o wsparcie ( w roku 2023-35 osób )</a:t>
            </a:r>
          </a:p>
        </p:txBody>
      </p:sp>
    </p:spTree>
    <p:extLst>
      <p:ext uri="{BB962C8B-B14F-4D97-AF65-F5344CB8AC3E}">
        <p14:creationId xmlns:p14="http://schemas.microsoft.com/office/powerpoint/2010/main" val="2082923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7"/>
          <p:cNvSpPr txBox="1">
            <a:spLocks noGrp="1"/>
          </p:cNvSpPr>
          <p:nvPr>
            <p:ph type="title"/>
          </p:nvPr>
        </p:nvSpPr>
        <p:spPr>
          <a:xfrm>
            <a:off x="1260150" y="746919"/>
            <a:ext cx="9671700" cy="506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dirty="0"/>
              <a:t>S</a:t>
            </a:r>
            <a:r>
              <a:rPr lang="pl-PL" cap="none" dirty="0"/>
              <a:t>trony internetowe :</a:t>
            </a:r>
            <a:br>
              <a:rPr lang="pl-PL" cap="none" dirty="0"/>
            </a:br>
            <a:br>
              <a:rPr lang="pl-PL" cap="none" dirty="0"/>
            </a:br>
            <a:r>
              <a:rPr lang="pl-PL" cap="none" dirty="0"/>
              <a:t>www.naszpomost.pl</a:t>
            </a:r>
            <a:br>
              <a:rPr lang="pl-PL" cap="none" dirty="0"/>
            </a:br>
            <a:br>
              <a:rPr lang="pl-PL" cap="none" dirty="0"/>
            </a:br>
            <a:r>
              <a:rPr lang="pl-PL" cap="none" dirty="0"/>
              <a:t>Facebook – Pomost </a:t>
            </a:r>
            <a:r>
              <a:rPr lang="pl-PL" dirty="0"/>
              <a:t>ŚWIEBODZIN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l-PL" cap="none" dirty="0"/>
              <a:t> </a:t>
            </a:r>
            <a:endParaRPr cap="non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pl-PL" dirty="0"/>
              <a:t>https://www.facebook.com/profile.php?id=100054562204397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OWiT prowdzony przez :</a:t>
            </a:r>
            <a:endParaRPr/>
          </a:p>
        </p:txBody>
      </p:sp>
      <p:sp>
        <p:nvSpPr>
          <p:cNvPr id="359" name="Google Shape;359;p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Stowarzyszenie na Rzecz Edukacji „Pomost”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Świebodzin, ul. Okrężna 3</a:t>
            </a:r>
            <a:endParaRPr dirty="0"/>
          </a:p>
        </p:txBody>
      </p:sp>
      <p:pic>
        <p:nvPicPr>
          <p:cNvPr id="360" name="Google Shape;3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536" y="3328546"/>
            <a:ext cx="2216045" cy="210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730"/>
              </a:buClr>
              <a:buSzPts val="3600"/>
              <a:buFont typeface="Century Gothic"/>
              <a:buNone/>
            </a:pPr>
            <a:r>
              <a:rPr lang="pl-PL" b="1" dirty="0">
                <a:solidFill>
                  <a:srgbClr val="021730"/>
                </a:solidFill>
              </a:rPr>
              <a:t>DZIĘKUJĘ PAŃSTWU ZA UWAGĘ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wsparcia</a:t>
            </a:r>
            <a:r>
              <a:rPr lang="pl-PL" dirty="0"/>
              <a:t> </a:t>
            </a:r>
            <a:r>
              <a:rPr lang="en-US" dirty="0"/>
              <a:t> </a:t>
            </a:r>
            <a:r>
              <a:rPr lang="pl-PL" dirty="0"/>
              <a:t>osób </a:t>
            </a:r>
            <a:r>
              <a:rPr lang="en-US" dirty="0"/>
              <a:t>z </a:t>
            </a:r>
            <a:r>
              <a:rPr lang="pl-PL" dirty="0" err="1"/>
              <a:t>niepełnosprawn</a:t>
            </a:r>
            <a:r>
              <a:rPr lang="en-US" dirty="0" err="1"/>
              <a:t>ością</a:t>
            </a:r>
            <a:r>
              <a:rPr lang="en-US" dirty="0"/>
              <a:t> </a:t>
            </a:r>
            <a:r>
              <a:rPr lang="pl-PL" dirty="0"/>
              <a:t> </a:t>
            </a:r>
            <a:r>
              <a:rPr lang="en-US" dirty="0" err="1"/>
              <a:t>reazlizowane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pl-PL" dirty="0"/>
              <a:t>Stowarzyszenie „Pomost”</a:t>
            </a:r>
            <a:endParaRPr dirty="0"/>
          </a:p>
        </p:txBody>
      </p:sp>
      <p:sp>
        <p:nvSpPr>
          <p:cNvPr id="366" name="Google Shape;366;p5"/>
          <p:cNvSpPr txBox="1">
            <a:spLocks noGrp="1"/>
          </p:cNvSpPr>
          <p:nvPr>
            <p:ph type="body" idx="1"/>
          </p:nvPr>
        </p:nvSpPr>
        <p:spPr>
          <a:xfrm>
            <a:off x="3160450" y="2334827"/>
            <a:ext cx="8176334" cy="38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l-PL" dirty="0"/>
              <a:t>  Asystent osobisty osoby z niepełnosprawnościami –</a:t>
            </a:r>
            <a:br>
              <a:rPr lang="pl-PL" dirty="0"/>
            </a:br>
            <a:r>
              <a:rPr lang="pl-PL" dirty="0"/>
              <a:t>  edycja 2022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endParaRPr dirty="0"/>
          </a:p>
          <a:p>
            <a:pPr marL="342900">
              <a:buSzPts val="2400"/>
            </a:pPr>
            <a:r>
              <a:rPr lang="pl-PL" dirty="0"/>
              <a:t>Opieka wytchnieniowa dla członków rodzin lub opiekunów osób z niepełnosprawnościami–edycje: 2021, 2022, 2023</a:t>
            </a:r>
          </a:p>
          <a:p>
            <a:pPr marL="342900">
              <a:buSzPts val="2400"/>
            </a:pPr>
            <a:endParaRPr dirty="0"/>
          </a:p>
          <a:p>
            <a:pPr marL="342900">
              <a:buSzPts val="2400"/>
            </a:pPr>
            <a:r>
              <a:rPr lang="pl-PL" dirty="0"/>
              <a:t>Pomoc Obywatelom Ukrainy z Niepełnosprawnościami</a:t>
            </a:r>
            <a:br>
              <a:rPr lang="pl-PL" dirty="0"/>
            </a:br>
            <a:endParaRPr lang="pl-PL" dirty="0"/>
          </a:p>
          <a:p>
            <a:pPr marL="342900">
              <a:buSzPts val="2400"/>
            </a:pPr>
            <a:r>
              <a:rPr lang="pl-PL" dirty="0"/>
              <a:t>Dzienny Dom Pobytu Homini w Świebodzinie </a:t>
            </a:r>
            <a:endParaRPr dirty="0"/>
          </a:p>
        </p:txBody>
      </p:sp>
      <p:pic>
        <p:nvPicPr>
          <p:cNvPr id="367" name="Google Shape;3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37" y="2967285"/>
            <a:ext cx="2213040" cy="210330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 txBox="1">
            <a:spLocks noGrp="1"/>
          </p:cNvSpPr>
          <p:nvPr>
            <p:ph type="body" idx="2"/>
          </p:nvPr>
        </p:nvSpPr>
        <p:spPr>
          <a:xfrm>
            <a:off x="680322" y="2967285"/>
            <a:ext cx="2269355" cy="220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rgbClr val="2E75B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 Lokalizacja  Świebodzin  </a:t>
            </a:r>
            <a:endParaRPr/>
          </a:p>
        </p:txBody>
      </p:sp>
      <p:pic>
        <p:nvPicPr>
          <p:cNvPr id="374" name="Google Shape;37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632" y="2215580"/>
            <a:ext cx="4892619" cy="448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5548" y="3126658"/>
            <a:ext cx="2108827" cy="241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4375" y="604683"/>
            <a:ext cx="1429780" cy="174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Dostępność komunikacyjna – okolice Świebodzina </a:t>
            </a:r>
            <a:endParaRPr/>
          </a:p>
        </p:txBody>
      </p:sp>
      <p:pic>
        <p:nvPicPr>
          <p:cNvPr id="615" name="Google Shape;6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" y="2347145"/>
            <a:ext cx="8332839" cy="418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28479598d_1_1"/>
          <p:cNvSpPr txBox="1">
            <a:spLocks noGrp="1"/>
          </p:cNvSpPr>
          <p:nvPr>
            <p:ph type="body" idx="1"/>
          </p:nvPr>
        </p:nvSpPr>
        <p:spPr>
          <a:xfrm>
            <a:off x="625249" y="186675"/>
            <a:ext cx="10738167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ctr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3980"/>
              <a:buChar char="▶"/>
            </a:pPr>
            <a:r>
              <a:rPr lang="pl-PL" sz="3100" b="1" dirty="0"/>
              <a:t>OWiT w Świebodzinie cieszy się dużym zainteresowaniem- 80 wypożyczeń, 130 instruktaży </a:t>
            </a:r>
            <a:endParaRPr sz="3100" dirty="0"/>
          </a:p>
        </p:txBody>
      </p:sp>
      <p:pic>
        <p:nvPicPr>
          <p:cNvPr id="353" name="Google Shape;353;g2828479598d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525" y="1670175"/>
            <a:ext cx="6527703" cy="488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pl-PL"/>
              <a:t>OWiT Świebodzin  </a:t>
            </a:r>
            <a:endParaRPr/>
          </a:p>
        </p:txBody>
      </p:sp>
      <p:pic>
        <p:nvPicPr>
          <p:cNvPr id="396" name="Google Shape;39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9148" y="2231846"/>
            <a:ext cx="5058697" cy="379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607278" y="2231846"/>
            <a:ext cx="5088192" cy="381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ycinek">
  <a:themeElements>
    <a:clrScheme name="Wycinek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1006</Words>
  <Application>Microsoft Macintosh PowerPoint</Application>
  <PresentationFormat>Panoramiczny</PresentationFormat>
  <Paragraphs>152</Paragraphs>
  <Slides>40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Trebuchet MS</vt:lpstr>
      <vt:lpstr>Century Gothic</vt:lpstr>
      <vt:lpstr>Noto Sans Symbols</vt:lpstr>
      <vt:lpstr>Calibri</vt:lpstr>
      <vt:lpstr>Berlin</vt:lpstr>
      <vt:lpstr>Wycinek</vt:lpstr>
      <vt:lpstr>Lubuski OWIT  </vt:lpstr>
      <vt:lpstr>Projekt realizowany w ramach </vt:lpstr>
      <vt:lpstr>O W i T</vt:lpstr>
      <vt:lpstr>OWiT prowdzony przez :</vt:lpstr>
      <vt:lpstr>Inne formy wsparcia  osób z niepełnosprawnością  reazlizowane przez Stowarzyszenie „Pomost”</vt:lpstr>
      <vt:lpstr> Lokalizacja  Świebodzin  </vt:lpstr>
      <vt:lpstr>Dostępność komunikacyjna – okolice Świebodzina </vt:lpstr>
      <vt:lpstr>Prezentacja programu PowerPoint</vt:lpstr>
      <vt:lpstr>OWiT Świebodzin  </vt:lpstr>
      <vt:lpstr>PRACOWNICY OWiT </vt:lpstr>
      <vt:lpstr>Grupy odbiorców  wsparcia </vt:lpstr>
      <vt:lpstr>Formuła uczestnictwa w programie </vt:lpstr>
      <vt:lpstr>ZASADY WYPOŻYCZANIA</vt:lpstr>
      <vt:lpstr>Prezentacja programu PowerPoint</vt:lpstr>
      <vt:lpstr>Wyposażenie uniwersalne dla wszystkich rodzajów niepełnosprawności.</vt:lpstr>
      <vt:lpstr>Wyposażenie uniwersalne dla wszystkich rodzajów niepełnosprawności.</vt:lpstr>
      <vt:lpstr>Wyposażenie uniwersalne dla wszystkich rodzajów niepełnosprawności</vt:lpstr>
      <vt:lpstr>Wyposażenie uniwersalne dla wszystkich rodzajów niepełnosprawności.</vt:lpstr>
      <vt:lpstr>Wyposażenie uniwersalne dla wszystkich rodzajów niepełnosprawności.</vt:lpstr>
      <vt:lpstr>Wyposażenie dla osób niewidomych i słabowidzących oraz głucho-niewidomych</vt:lpstr>
      <vt:lpstr>Wyposażenie dla osób niewidomych i słabowidzących oraz głucho-niewidomych</vt:lpstr>
      <vt:lpstr>Wyposażenie dla osób niewidomych i słabowidzących oraz głucho-niewidomych</vt:lpstr>
      <vt:lpstr> Oprogramowanie </vt:lpstr>
      <vt:lpstr>Dla osób głuchych, słabosłyszących oraz z problemami w porozumiewaniu się za pomocą mowy</vt:lpstr>
      <vt:lpstr>Dla osób głuchych, słabosłyszących oraz z problemami w porozumiewaniu się za pomocą mowy</vt:lpstr>
      <vt:lpstr>Dla osób głuchych, słabosłyszących oraz z problemami w porozumiewaniu się za pomocą mowy</vt:lpstr>
      <vt:lpstr>Osoby z niepełnosprawnościami kończyn górnych</vt:lpstr>
      <vt:lpstr>Dostępność </vt:lpstr>
      <vt:lpstr>Czas trwania wsparcia</vt:lpstr>
      <vt:lpstr>Działania OWiT</vt:lpstr>
      <vt:lpstr>Działania OWiT</vt:lpstr>
      <vt:lpstr>Prezentacja programu PowerPoint</vt:lpstr>
      <vt:lpstr>CIDON  CENTRUM INFORMACYJNO-DORADCZE DLA OSÓB  Z NIEPEŁNOSPRAWNOŚCIĄ</vt:lpstr>
      <vt:lpstr>„Wypożyczalnia technologii wspomagających dla osób z niepełnosprawnością”. </vt:lpstr>
      <vt:lpstr>Główny zakres działania CIDON</vt:lpstr>
      <vt:lpstr>Główny zakres działania CIDON</vt:lpstr>
      <vt:lpstr>Główny zakres działania CIDON</vt:lpstr>
      <vt:lpstr>Główny zakres działania CIDON</vt:lpstr>
      <vt:lpstr>Strony internetowe :  www.naszpomost.pl  Facebook – Pomost ŚWIEBODZIN   https://www.facebook.com/profile.php?id=100054562204397</vt:lpstr>
      <vt:lpstr>DZIĘKUJĘ PAŃSTWU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Lubuski OWIT</dc:title>
  <dc:creator>pomost dom</dc:creator>
  <cp:lastModifiedBy>Katarzyna Truszkiewicz</cp:lastModifiedBy>
  <cp:revision>21</cp:revision>
  <dcterms:created xsi:type="dcterms:W3CDTF">2022-12-07T05:49:50Z</dcterms:created>
  <dcterms:modified xsi:type="dcterms:W3CDTF">2023-12-12T11:13:30Z</dcterms:modified>
</cp:coreProperties>
</file>